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75" r:id="rId3"/>
    <p:sldId id="277" r:id="rId4"/>
    <p:sldId id="285" r:id="rId5"/>
    <p:sldId id="278" r:id="rId6"/>
    <p:sldId id="291" r:id="rId7"/>
    <p:sldId id="280" r:id="rId8"/>
    <p:sldId id="293" r:id="rId9"/>
    <p:sldId id="279" r:id="rId10"/>
    <p:sldId id="294" r:id="rId11"/>
    <p:sldId id="282" r:id="rId12"/>
    <p:sldId id="295" r:id="rId13"/>
    <p:sldId id="298" r:id="rId14"/>
    <p:sldId id="296" r:id="rId15"/>
    <p:sldId id="299" r:id="rId16"/>
    <p:sldId id="287" r:id="rId17"/>
    <p:sldId id="301" r:id="rId18"/>
    <p:sldId id="297" r:id="rId19"/>
    <p:sldId id="300" r:id="rId20"/>
    <p:sldId id="302" r:id="rId21"/>
  </p:sldIdLst>
  <p:sldSz cx="9144000" cy="6858000" type="screen4x3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00B3FF"/>
    <a:srgbClr val="3E92BC"/>
    <a:srgbClr val="4578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34" autoAdjust="0"/>
    <p:restoredTop sz="94624" autoAdjust="0"/>
  </p:normalViewPr>
  <p:slideViewPr>
    <p:cSldViewPr snapToGrid="0" snapToObjects="1">
      <p:cViewPr>
        <p:scale>
          <a:sx n="200" d="100"/>
          <a:sy n="200" d="100"/>
        </p:scale>
        <p:origin x="-72" y="28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-3726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CC866D-9269-455B-BF54-630564A972E6}" type="datetimeFigureOut">
              <a:rPr lang="de-DE" smtClean="0"/>
              <a:pPr/>
              <a:t>30.09.2016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64F4-B37D-4AFC-B326-7132690967D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51870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7BBD8AD-C66A-4CB3-AE1F-93291904FBA7}" type="datetimeFigureOut">
              <a:rPr lang="de-DE"/>
              <a:pPr>
                <a:defRPr/>
              </a:pPr>
              <a:t>30.09.2016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EA3FA6C-EF56-4D9A-A91E-A967FDFB5D5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0107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3FA6C-EF56-4D9A-A91E-A967FDFB5D53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28.04.2016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79C88-2635-4E8E-9E2C-E24801F9967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28.04.2016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80937-D4E3-4BCE-9A62-BCE285C094F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28.04.2016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145DE-A78F-40FB-A768-4952F4A916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28.04.2016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AB86A-8A8C-4D86-8D8B-D4DA0789296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28.04.2016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3589E-3610-41AB-8938-B08431FAECB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28.04.2016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9F57D-CF91-48DD-AA40-6C9E8348C7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28.04.2016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A0FD2-C366-498F-96C3-2C22C151C6E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28.04.2016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8D260-7EDF-4763-98B0-9C6EBA7ED70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28.04.2016</a:t>
            </a: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EB70C-3A8A-4FC9-AB3B-D9F1BEEA459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28.04.2016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56F97-8078-4035-B87C-C8FCB74A888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28.04.2016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65F28-FC87-41F6-8B5F-47F44FF1740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/>
              <a:t>28.04.2016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9B4044-6C6B-460C-B74C-AFF4CDA92C6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>
          <a:xfrm>
            <a:off x="-1" y="2130425"/>
            <a:ext cx="9335069" cy="1470025"/>
          </a:xfrm>
        </p:spPr>
        <p:txBody>
          <a:bodyPr/>
          <a:lstStyle/>
          <a:p>
            <a:r>
              <a:rPr lang="de-DE" sz="3600" dirty="0" smtClean="0">
                <a:cs typeface="Arial" charset="0"/>
              </a:rPr>
              <a:t>WSF Spiralsieblösungen </a:t>
            </a:r>
            <a:br>
              <a:rPr lang="de-DE" sz="3600" dirty="0" smtClean="0">
                <a:cs typeface="Arial" charset="0"/>
              </a:rPr>
            </a:br>
            <a:r>
              <a:rPr lang="de-DE" sz="3600" dirty="0" smtClean="0">
                <a:cs typeface="Arial" charset="0"/>
              </a:rPr>
              <a:t/>
            </a:r>
            <a:br>
              <a:rPr lang="de-DE" sz="3600" dirty="0" smtClean="0">
                <a:cs typeface="Arial" charset="0"/>
              </a:rPr>
            </a:br>
            <a:r>
              <a:rPr lang="de-DE" sz="2800" b="1" dirty="0" smtClean="0"/>
              <a:t>Materialeigenschaften </a:t>
            </a:r>
            <a:endParaRPr lang="de-DE" sz="2800" dirty="0" smtClean="0">
              <a:ln w="3175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3E92BC"/>
              </a:solidFill>
              <a:latin typeface="+mn-lt"/>
              <a:cs typeface="Arial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400" dirty="0" smtClean="0">
                <a:cs typeface="Arial" pitchFamily="34" charset="0"/>
              </a:rPr>
              <a:t>Juli 2016</a:t>
            </a:r>
          </a:p>
        </p:txBody>
      </p:sp>
      <p:pic>
        <p:nvPicPr>
          <p:cNvPr id="6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 flipV="1">
            <a:off x="-32" y="6367696"/>
            <a:ext cx="9144032" cy="490304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457199" y="1600199"/>
            <a:ext cx="8686801" cy="336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marL="0" indent="0">
              <a:buNone/>
            </a:pPr>
            <a:endParaRPr lang="de-DE" altLang="de-DE" sz="1800" dirty="0" smtClean="0"/>
          </a:p>
          <a:p>
            <a:pPr>
              <a:buFont typeface="Wingdings" pitchFamily="2" charset="2"/>
              <a:buChar char="§"/>
            </a:pPr>
            <a:endParaRPr lang="de-DE" altLang="de-DE" sz="1800" b="1" dirty="0" smtClean="0"/>
          </a:p>
          <a:p>
            <a:pPr marL="0" indent="0">
              <a:buNone/>
            </a:pPr>
            <a:r>
              <a:rPr lang="de-DE" altLang="de-DE" sz="1800" b="1" dirty="0"/>
              <a:t> </a:t>
            </a:r>
            <a:r>
              <a:rPr lang="de-DE" altLang="de-DE" sz="1800" b="1" dirty="0" smtClean="0"/>
              <a:t>   PA</a:t>
            </a:r>
            <a:r>
              <a:rPr lang="de-DE" altLang="de-DE" sz="1800" dirty="0" smtClean="0"/>
              <a:t>  	6.6 / 6.10		</a:t>
            </a:r>
          </a:p>
          <a:p>
            <a:pPr lvl="0" eaLnBrk="1" hangingPunct="1">
              <a:buNone/>
            </a:pPr>
            <a:endParaRPr lang="de-DE" altLang="de-DE" sz="1800" b="1" dirty="0" smtClean="0">
              <a:solidFill>
                <a:prstClr val="black"/>
              </a:solidFill>
              <a:latin typeface="Calibri"/>
              <a:ea typeface="+mn-ea"/>
            </a:endParaRPr>
          </a:p>
          <a:p>
            <a:pPr lvl="0" eaLnBrk="1" hangingPunct="1">
              <a:buNone/>
            </a:pPr>
            <a:r>
              <a:rPr lang="de-DE" altLang="de-DE" sz="1800" b="1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de-DE" altLang="de-DE" sz="1800" b="1" dirty="0" smtClean="0">
                <a:solidFill>
                  <a:prstClr val="black"/>
                </a:solidFill>
                <a:latin typeface="Calibri"/>
                <a:ea typeface="+mn-ea"/>
              </a:rPr>
              <a:t>   </a:t>
            </a:r>
            <a:r>
              <a:rPr lang="de-DE" altLang="de-DE" sz="1800" b="1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  </a:t>
            </a:r>
            <a:r>
              <a:rPr lang="de-DE" altLang="de-DE" sz="1800" b="1" dirty="0" err="1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Spiralmonofilamente</a:t>
            </a:r>
            <a:endParaRPr lang="de-DE" altLang="de-DE" sz="1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de-DE" altLang="de-DE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 sz="1800" dirty="0" smtClean="0"/>
              <a:t>Ø 0,60 / 0,90mm</a:t>
            </a:r>
          </a:p>
          <a:p>
            <a:endParaRPr lang="de-DE" altLang="de-DE" sz="1800" dirty="0" smtClean="0"/>
          </a:p>
          <a:p>
            <a:endParaRPr lang="de-DE" altLang="de-DE" sz="1800" dirty="0" smtClean="0"/>
          </a:p>
          <a:p>
            <a:endParaRPr lang="de-DE" altLang="de-DE" sz="1800" dirty="0"/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3200" dirty="0" smtClean="0">
                <a:solidFill>
                  <a:prstClr val="black"/>
                </a:solidFill>
                <a:latin typeface="Calibri"/>
              </a:rPr>
              <a:t> </a:t>
            </a:r>
          </a:p>
          <a:p>
            <a:r>
              <a:rPr lang="de-DE" altLang="de-DE" sz="3200" dirty="0" smtClean="0">
                <a:solidFill>
                  <a:prstClr val="black"/>
                </a:solidFill>
                <a:latin typeface="Calibri"/>
              </a:rPr>
              <a:t>Verarbeitung </a:t>
            </a:r>
            <a:r>
              <a:rPr lang="de-DE" altLang="de-DE" sz="3200" dirty="0" smtClean="0">
                <a:solidFill>
                  <a:prstClr val="black"/>
                </a:solidFill>
                <a:latin typeface="Calibri"/>
              </a:rPr>
              <a:t>PA </a:t>
            </a:r>
            <a:r>
              <a:rPr lang="de-DE" altLang="de-DE" sz="3200" dirty="0" err="1" smtClean="0">
                <a:solidFill>
                  <a:prstClr val="black"/>
                </a:solidFill>
                <a:latin typeface="Calibri"/>
              </a:rPr>
              <a:t>Materialgüte</a:t>
            </a:r>
            <a:endParaRPr lang="de-DE" altLang="de-DE" sz="3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800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457199" y="1600199"/>
            <a:ext cx="5725237" cy="6491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>
              <a:buNone/>
            </a:pPr>
            <a:r>
              <a:rPr lang="de-DE" altLang="de-DE" sz="1800" b="1" dirty="0" smtClean="0"/>
              <a:t>PTFE -Teflon (Ummantelung)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altLang="de-DE" sz="1800" dirty="0" smtClean="0"/>
              <a:t>Extreme </a:t>
            </a:r>
            <a:r>
              <a:rPr lang="de-DE" altLang="de-DE" sz="1800" dirty="0" smtClean="0"/>
              <a:t>Beständigkeit in niedrigen </a:t>
            </a:r>
          </a:p>
          <a:p>
            <a:pPr>
              <a:lnSpc>
                <a:spcPct val="150000"/>
              </a:lnSpc>
              <a:buNone/>
            </a:pPr>
            <a:r>
              <a:rPr lang="de-DE" altLang="de-DE" sz="1800" dirty="0" smtClean="0"/>
              <a:t>	sowie hohen Temperaturen                             (keine </a:t>
            </a:r>
            <a:r>
              <a:rPr lang="de-DE" altLang="de-DE" sz="1800" dirty="0" err="1" smtClean="0"/>
              <a:t>Versprödung</a:t>
            </a:r>
            <a:r>
              <a:rPr lang="de-DE" altLang="de-DE" sz="1800" dirty="0" smtClean="0"/>
              <a:t> von -200°C bis +260°C Langzeit, 300°C Kurzzeit)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Beständigkeit gegen alle Lösungsmittel, </a:t>
            </a:r>
          </a:p>
          <a:p>
            <a:pPr>
              <a:lnSpc>
                <a:spcPct val="150000"/>
              </a:lnSpc>
              <a:buNone/>
            </a:pPr>
            <a:r>
              <a:rPr lang="de-DE" altLang="de-DE" sz="1800" dirty="0" smtClean="0"/>
              <a:t>	sowie gegen aggressive Chemikalien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Glatte, gleitfähige Oberfläche – </a:t>
            </a:r>
          </a:p>
          <a:p>
            <a:pPr>
              <a:lnSpc>
                <a:spcPct val="150000"/>
              </a:lnSpc>
              <a:buNone/>
            </a:pPr>
            <a:r>
              <a:rPr lang="de-DE" altLang="de-DE" sz="1800" dirty="0" smtClean="0"/>
              <a:t>	keine Haftungsfähigkeit jeglicher Fremdstoffe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UV-beständig</a:t>
            </a:r>
          </a:p>
          <a:p>
            <a:endParaRPr lang="de-DE" altLang="de-DE" sz="1800" b="1" dirty="0" smtClean="0"/>
          </a:p>
          <a:p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en-GB" altLang="en-US" sz="1800" b="1" dirty="0">
              <a:latin typeface="+mn-lt"/>
            </a:endParaRPr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  <a:t> </a:t>
            </a:r>
          </a:p>
          <a:p>
            <a:pPr>
              <a:defRPr/>
            </a:pPr>
            <a:r>
              <a:rPr lang="de-DE" sz="3200" kern="0" dirty="0" smtClean="0">
                <a:latin typeface="+mj-lt"/>
              </a:rPr>
              <a:t>Chemische und physikalische </a:t>
            </a:r>
          </a:p>
          <a:p>
            <a:pPr>
              <a:defRPr/>
            </a:pPr>
            <a:r>
              <a:rPr lang="de-DE" sz="3200" kern="0" dirty="0" smtClean="0">
                <a:latin typeface="+mj-lt"/>
              </a:rPr>
              <a:t>Eigenschaften</a:t>
            </a:r>
            <a:endParaRPr lang="de-DE" sz="3200" kern="0" dirty="0">
              <a:latin typeface="+mj-lt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163" y="1762125"/>
            <a:ext cx="3316288" cy="19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457199" y="1600199"/>
            <a:ext cx="8686801" cy="3028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marL="0" indent="0">
              <a:buNone/>
            </a:pPr>
            <a:endParaRPr lang="de-DE" altLang="de-DE" sz="1800" dirty="0" smtClean="0"/>
          </a:p>
          <a:p>
            <a:pPr>
              <a:buFont typeface="Wingdings" pitchFamily="2" charset="2"/>
              <a:buChar char="§"/>
            </a:pPr>
            <a:endParaRPr lang="de-DE" altLang="de-DE" sz="1800" b="1" dirty="0" smtClean="0"/>
          </a:p>
          <a:p>
            <a:pPr marL="0" indent="0">
              <a:buNone/>
            </a:pPr>
            <a:r>
              <a:rPr lang="de-DE" altLang="de-DE" sz="1800" b="1" dirty="0"/>
              <a:t> </a:t>
            </a:r>
            <a:r>
              <a:rPr lang="de-DE" altLang="de-DE" sz="1800" b="1" dirty="0" smtClean="0"/>
              <a:t>   PTFE</a:t>
            </a:r>
            <a:r>
              <a:rPr lang="de-DE" altLang="de-DE" sz="1800" dirty="0" smtClean="0"/>
              <a:t>		</a:t>
            </a:r>
          </a:p>
          <a:p>
            <a:pPr lvl="0" eaLnBrk="1" hangingPunct="1">
              <a:buNone/>
            </a:pPr>
            <a:endParaRPr lang="de-DE" altLang="de-DE" sz="1800" b="1" dirty="0" smtClean="0">
              <a:solidFill>
                <a:prstClr val="black"/>
              </a:solidFill>
              <a:latin typeface="Calibri"/>
              <a:ea typeface="+mn-ea"/>
            </a:endParaRPr>
          </a:p>
          <a:p>
            <a:pPr lvl="0" eaLnBrk="1" hangingPunct="1">
              <a:buNone/>
            </a:pPr>
            <a:r>
              <a:rPr lang="de-DE" altLang="de-DE" sz="1800" b="1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altLang="de-DE" sz="1800" b="1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lang="de-DE" altLang="de-DE" sz="1800" b="1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PTFE  Spiralmonofilamente</a:t>
            </a:r>
            <a:endParaRPr lang="de-DE" altLang="de-DE" sz="1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de-DE" altLang="de-DE" sz="1800" dirty="0" smtClean="0"/>
          </a:p>
          <a:p>
            <a:pPr>
              <a:buFont typeface="Wingdings" pitchFamily="2" charset="2"/>
              <a:buChar char="§"/>
            </a:pPr>
            <a:r>
              <a:rPr lang="de-DE" altLang="de-DE" sz="1800" dirty="0" smtClean="0"/>
              <a:t>Ø 0,75mm</a:t>
            </a:r>
          </a:p>
          <a:p>
            <a:endParaRPr lang="de-DE" altLang="de-DE" sz="1800" dirty="0" smtClean="0"/>
          </a:p>
          <a:p>
            <a:endParaRPr lang="de-DE" altLang="de-DE" sz="1800" dirty="0"/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3200" dirty="0" smtClean="0">
                <a:solidFill>
                  <a:prstClr val="black"/>
                </a:solidFill>
                <a:latin typeface="Calibri"/>
              </a:rPr>
              <a:t> </a:t>
            </a:r>
          </a:p>
          <a:p>
            <a:r>
              <a:rPr lang="de-DE" altLang="de-DE" sz="3200" dirty="0" smtClean="0">
                <a:solidFill>
                  <a:prstClr val="black"/>
                </a:solidFill>
                <a:latin typeface="Calibri"/>
              </a:rPr>
              <a:t>Verarbeitung </a:t>
            </a:r>
          </a:p>
          <a:p>
            <a:r>
              <a:rPr lang="de-DE" altLang="de-DE" sz="3200" dirty="0" smtClean="0">
                <a:solidFill>
                  <a:prstClr val="black"/>
                </a:solidFill>
                <a:latin typeface="Calibri"/>
              </a:rPr>
              <a:t>PTFE Materialgüte</a:t>
            </a:r>
            <a:endParaRPr lang="de-DE" altLang="de-DE" sz="3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113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457199" y="1600199"/>
            <a:ext cx="5725237" cy="527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>
              <a:buNone/>
            </a:pPr>
            <a:r>
              <a:rPr lang="de-DE" altLang="de-DE" sz="1800" b="1" dirty="0" smtClean="0"/>
              <a:t>PET-Teflon </a:t>
            </a:r>
            <a:r>
              <a:rPr lang="de-DE" altLang="de-DE" sz="1800" b="1" dirty="0" err="1" smtClean="0"/>
              <a:t>Blend</a:t>
            </a: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Ähnliche Eigenschaften wie PET</a:t>
            </a:r>
            <a:endParaRPr lang="de-DE" altLang="de-DE" sz="1800" dirty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Wärmebeständigkeit trocken 160°C</a:t>
            </a:r>
            <a:endParaRPr lang="de-DE" altLang="de-DE" sz="1800" dirty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Wärmebeständigkeit feucht 140°C</a:t>
            </a:r>
            <a:endParaRPr lang="de-DE" altLang="de-DE" sz="1800" dirty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Durch den Fluorpolymergehalt (PTFE,ETFE,FEP) verbesserte </a:t>
            </a:r>
            <a:r>
              <a:rPr lang="de-DE" altLang="de-DE" sz="1800" dirty="0" err="1" smtClean="0"/>
              <a:t>antihaft</a:t>
            </a:r>
            <a:r>
              <a:rPr lang="de-DE" altLang="de-DE" sz="1800" dirty="0" smtClean="0"/>
              <a:t> </a:t>
            </a:r>
            <a:r>
              <a:rPr lang="de-DE" altLang="de-DE" sz="1800" dirty="0"/>
              <a:t>E</a:t>
            </a:r>
            <a:r>
              <a:rPr lang="de-DE" altLang="de-DE" sz="1800" dirty="0" smtClean="0"/>
              <a:t>igenschaft.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Neigt weniger zu verschmutzen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Leichte Reinigung</a:t>
            </a:r>
          </a:p>
          <a:p>
            <a:pPr marL="0" indent="0" eaLnBrk="1" hangingPunct="1">
              <a:buNone/>
            </a:pPr>
            <a:endParaRPr lang="de-DE" altLang="de-DE" sz="1800" dirty="0"/>
          </a:p>
          <a:p>
            <a:pPr marL="0" indent="0" eaLnBrk="1" hangingPunct="1">
              <a:buNone/>
            </a:pPr>
            <a:endParaRPr lang="de-DE" altLang="de-DE" sz="1800" dirty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en-GB" altLang="en-US" sz="1800" b="1" dirty="0">
              <a:latin typeface="+mn-lt"/>
            </a:endParaRPr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3200" dirty="0" smtClean="0">
                <a:solidFill>
                  <a:prstClr val="black"/>
                </a:solidFill>
                <a:latin typeface="Calibri"/>
              </a:rPr>
              <a:t> </a:t>
            </a:r>
          </a:p>
          <a:p>
            <a:pPr>
              <a:defRPr/>
            </a:pPr>
            <a:r>
              <a:rPr lang="de-DE" sz="3200" kern="0" dirty="0" smtClean="0">
                <a:solidFill>
                  <a:prstClr val="black"/>
                </a:solidFill>
                <a:latin typeface="Calibri"/>
              </a:rPr>
              <a:t>Chemische und physikalische </a:t>
            </a:r>
          </a:p>
          <a:p>
            <a:pPr>
              <a:defRPr/>
            </a:pPr>
            <a:r>
              <a:rPr lang="de-DE" sz="3200" kern="0" dirty="0" smtClean="0">
                <a:solidFill>
                  <a:prstClr val="black"/>
                </a:solidFill>
                <a:latin typeface="Calibri"/>
              </a:rPr>
              <a:t>Eigenschaften</a:t>
            </a:r>
            <a:endParaRPr lang="de-DE" sz="3200" kern="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480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271463" y="1366805"/>
            <a:ext cx="8872537" cy="4967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>
              <a:buNone/>
            </a:pPr>
            <a:endParaRPr lang="de-DE" altLang="de-DE" sz="1800" dirty="0" smtClean="0"/>
          </a:p>
          <a:p>
            <a:pPr>
              <a:buNone/>
            </a:pPr>
            <a:endParaRPr lang="de-DE" altLang="de-DE" sz="1800" dirty="0"/>
          </a:p>
          <a:p>
            <a:pPr lvl="0">
              <a:buNone/>
            </a:pPr>
            <a:r>
              <a:rPr lang="de-DE" altLang="de-DE" sz="1800" b="1" dirty="0" smtClean="0">
                <a:solidFill>
                  <a:prstClr val="black"/>
                </a:solidFill>
                <a:latin typeface="Calibri"/>
              </a:rPr>
              <a:t>	</a:t>
            </a:r>
            <a:r>
              <a:rPr lang="de-DE" altLang="de-DE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Teflon Spiralmonofilamente</a:t>
            </a:r>
            <a:endParaRPr lang="de-DE" altLang="de-DE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de-DE" altLang="de-DE" sz="1800" dirty="0" smtClean="0"/>
          </a:p>
          <a:p>
            <a:pPr>
              <a:buNone/>
            </a:pPr>
            <a:endParaRPr lang="de-DE" altLang="de-DE" sz="1800" dirty="0" smtClean="0"/>
          </a:p>
          <a:p>
            <a:pPr>
              <a:buFont typeface="Wingdings" pitchFamily="2" charset="2"/>
              <a:buChar char="§"/>
            </a:pPr>
            <a:r>
              <a:rPr lang="de-DE" altLang="de-DE" sz="1800" b="1" dirty="0" smtClean="0"/>
              <a:t>PET Material 	mit	</a:t>
            </a:r>
            <a:r>
              <a:rPr lang="de-DE" altLang="de-DE" sz="1800" dirty="0"/>
              <a:t>PET	</a:t>
            </a:r>
            <a:r>
              <a:rPr lang="de-DE" altLang="de-DE" sz="1800" dirty="0" smtClean="0"/>
              <a:t>Ø 0,55/0,60/0,70/0,80/0,90/1,00/1,05/1,2mm </a:t>
            </a:r>
            <a:r>
              <a:rPr lang="de-DE" altLang="de-DE" sz="1800" b="1" dirty="0" err="1" smtClean="0"/>
              <a:t>Teflonanteil</a:t>
            </a:r>
            <a:r>
              <a:rPr lang="de-DE" altLang="de-DE" sz="1800" b="1" dirty="0" smtClean="0"/>
              <a:t>		    	    </a:t>
            </a:r>
            <a:r>
              <a:rPr lang="de-DE" altLang="de-DE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0,43x0,70 mm</a:t>
            </a:r>
          </a:p>
          <a:p>
            <a:pPr>
              <a:buFont typeface="Wingdings" pitchFamily="2" charset="2"/>
              <a:buChar char="§"/>
            </a:pPr>
            <a:endParaRPr lang="de-DE" altLang="de-DE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de-DE" altLang="de-DE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de-DE" altLang="de-DE" sz="1800" b="1" dirty="0" smtClean="0"/>
              <a:t>PET(Teflon +)</a:t>
            </a:r>
          </a:p>
          <a:p>
            <a:pPr marL="0" indent="0">
              <a:buNone/>
            </a:pPr>
            <a:r>
              <a:rPr lang="de-DE" altLang="de-DE" sz="1800" b="1" dirty="0" smtClean="0"/>
              <a:t>      mit </a:t>
            </a:r>
            <a:r>
              <a:rPr lang="de-DE" altLang="de-DE" sz="1800" b="1" dirty="0"/>
              <a:t>max. 16% </a:t>
            </a:r>
            <a:r>
              <a:rPr lang="de-DE" altLang="de-DE" sz="1800" b="1" dirty="0" err="1"/>
              <a:t>Teflonanteil</a:t>
            </a:r>
            <a:r>
              <a:rPr lang="de-DE" altLang="de-DE" sz="1800" b="1" dirty="0"/>
              <a:t> </a:t>
            </a:r>
            <a:r>
              <a:rPr lang="de-DE" altLang="de-DE" sz="1800" b="1" dirty="0" smtClean="0"/>
              <a:t>	</a:t>
            </a:r>
            <a:r>
              <a:rPr lang="de-DE" altLang="de-DE" sz="1800" dirty="0" smtClean="0"/>
              <a:t>Ø 0,60 </a:t>
            </a:r>
            <a:r>
              <a:rPr lang="de-DE" altLang="de-DE" sz="1800" dirty="0"/>
              <a:t>/ 0,70 / 0,80 / 0,90 / </a:t>
            </a:r>
            <a:r>
              <a:rPr lang="de-DE" altLang="de-DE" sz="1800" dirty="0" smtClean="0"/>
              <a:t>1,05/1,2mm</a:t>
            </a:r>
            <a:endParaRPr lang="de-DE" altLang="de-DE" sz="1800" dirty="0"/>
          </a:p>
          <a:p>
            <a:pPr marL="0" indent="0">
              <a:buNone/>
            </a:pPr>
            <a:r>
              <a:rPr lang="de-DE" altLang="de-DE" sz="1800" dirty="0"/>
              <a:t>      (optional wäre dies auch in </a:t>
            </a:r>
            <a:r>
              <a:rPr lang="de-DE" altLang="de-DE" sz="1800" i="1" dirty="0"/>
              <a:t>Flach</a:t>
            </a:r>
            <a:r>
              <a:rPr lang="de-DE" altLang="de-DE" sz="1800" dirty="0"/>
              <a:t> möglich)</a:t>
            </a:r>
          </a:p>
          <a:p>
            <a:pPr marL="0" indent="0">
              <a:buNone/>
            </a:pPr>
            <a:endParaRPr lang="de-DE" altLang="de-DE" sz="1800" dirty="0" smtClean="0"/>
          </a:p>
          <a:p>
            <a:endParaRPr lang="de-DE" altLang="de-DE" sz="1800" dirty="0" smtClean="0"/>
          </a:p>
          <a:p>
            <a:endParaRPr lang="de-DE" altLang="de-DE" sz="1800" dirty="0"/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3200" dirty="0" smtClean="0">
                <a:solidFill>
                  <a:prstClr val="black"/>
                </a:solidFill>
                <a:latin typeface="Calibri"/>
              </a:rPr>
              <a:t> </a:t>
            </a:r>
          </a:p>
          <a:p>
            <a:r>
              <a:rPr lang="de-DE" altLang="de-DE" sz="3200" dirty="0" smtClean="0">
                <a:solidFill>
                  <a:prstClr val="black"/>
                </a:solidFill>
                <a:latin typeface="Calibri"/>
              </a:rPr>
              <a:t>Sonderqualitäten</a:t>
            </a:r>
            <a:endParaRPr lang="de-DE" altLang="de-DE" sz="3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443" y="3395662"/>
            <a:ext cx="24447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10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457199" y="1600199"/>
            <a:ext cx="5725237" cy="4690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r>
              <a:rPr lang="de-DE" altLang="de-DE" sz="1800" b="1" dirty="0" smtClean="0"/>
              <a:t>Antistatisch</a:t>
            </a:r>
          </a:p>
          <a:p>
            <a:pPr marL="0" indent="0">
              <a:buNone/>
            </a:pPr>
            <a:endParaRPr lang="de-DE" altLang="de-DE" sz="1800" b="1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Bicomponetes Material bietet die beste Verbindung der Hülle mit dem Kern.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Kern aus PET </a:t>
            </a:r>
            <a:r>
              <a:rPr lang="de-DE" altLang="de-DE" sz="1800" dirty="0"/>
              <a:t>h</a:t>
            </a:r>
            <a:r>
              <a:rPr lang="de-DE" altLang="de-DE" sz="1800" dirty="0" smtClean="0"/>
              <a:t>ydrolysestabilisiert, Hülle aus ableitfähigem </a:t>
            </a:r>
            <a:r>
              <a:rPr lang="de-DE" altLang="de-DE" sz="1800" dirty="0" err="1"/>
              <a:t>b</a:t>
            </a:r>
            <a:r>
              <a:rPr lang="de-DE" altLang="de-DE" sz="1800" dirty="0" err="1" smtClean="0"/>
              <a:t>lend</a:t>
            </a:r>
            <a:r>
              <a:rPr lang="de-DE" altLang="de-DE" sz="1800" dirty="0" smtClean="0"/>
              <a:t>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Elektrischer Widerstand befindet sich im Bereich bei 10</a:t>
            </a:r>
            <a:r>
              <a:rPr lang="de-DE" altLang="de-DE" sz="1800" baseline="30000" dirty="0" smtClean="0"/>
              <a:t>6</a:t>
            </a:r>
            <a:r>
              <a:rPr lang="de-DE" altLang="de-DE" sz="1800" dirty="0"/>
              <a:t> </a:t>
            </a:r>
            <a:r>
              <a:rPr lang="de-DE" altLang="de-DE" sz="1800" dirty="0" smtClean="0"/>
              <a:t>Ohm.</a:t>
            </a:r>
          </a:p>
          <a:p>
            <a:pPr eaLnBrk="1" hangingPunct="1">
              <a:buFont typeface="Wingdings" pitchFamily="2" charset="2"/>
              <a:buChar char="Ø"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en-GB" altLang="en-US" sz="1800" b="1" dirty="0">
              <a:latin typeface="+mn-lt"/>
            </a:endParaRPr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3200" dirty="0" smtClean="0">
                <a:solidFill>
                  <a:prstClr val="black"/>
                </a:solidFill>
                <a:latin typeface="Calibri"/>
              </a:rPr>
              <a:t> </a:t>
            </a:r>
          </a:p>
          <a:p>
            <a:pPr>
              <a:defRPr/>
            </a:pPr>
            <a:r>
              <a:rPr lang="de-DE" sz="3200" kern="0" dirty="0" smtClean="0">
                <a:solidFill>
                  <a:prstClr val="black"/>
                </a:solidFill>
                <a:latin typeface="Calibri"/>
              </a:rPr>
              <a:t>Chemische und physikalische </a:t>
            </a:r>
          </a:p>
          <a:p>
            <a:pPr>
              <a:defRPr/>
            </a:pPr>
            <a:r>
              <a:rPr lang="de-DE" sz="3200" kern="0" dirty="0" smtClean="0">
                <a:solidFill>
                  <a:prstClr val="black"/>
                </a:solidFill>
                <a:latin typeface="Calibri"/>
              </a:rPr>
              <a:t>Eigenschaften</a:t>
            </a:r>
            <a:endParaRPr lang="de-DE" sz="3200" kern="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480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271463" y="2352746"/>
            <a:ext cx="8872537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marL="0" indent="0">
              <a:buNone/>
            </a:pPr>
            <a:r>
              <a:rPr lang="de-DE" altLang="de-DE" sz="1800" b="1" dirty="0" smtClean="0"/>
              <a:t>Antistatisch</a:t>
            </a:r>
          </a:p>
          <a:p>
            <a:pPr marL="0" indent="0">
              <a:buNone/>
            </a:pPr>
            <a:endParaRPr lang="de-DE" altLang="de-DE" sz="1800" b="1" dirty="0" smtClean="0"/>
          </a:p>
          <a:p>
            <a:pPr marL="0" lvl="0" indent="0">
              <a:buNone/>
            </a:pPr>
            <a:r>
              <a:rPr lang="de-DE" altLang="de-DE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Antistatische </a:t>
            </a:r>
            <a:r>
              <a:rPr lang="de-DE" altLang="de-DE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Spiralmonofilamente</a:t>
            </a:r>
          </a:p>
          <a:p>
            <a:pPr marL="0" lvl="0" indent="0">
              <a:buNone/>
            </a:pPr>
            <a:endParaRPr lang="de-DE" altLang="de-DE" sz="1800" b="1" dirty="0">
              <a:solidFill>
                <a:prstClr val="black"/>
              </a:solidFill>
              <a:latin typeface="+mj-lt"/>
            </a:endParaRPr>
          </a:p>
          <a:p>
            <a:pPr marL="0" lvl="0" indent="0">
              <a:buNone/>
            </a:pPr>
            <a:endParaRPr lang="de-DE" altLang="de-DE" sz="1800" b="1" dirty="0" smtClean="0">
              <a:solidFill>
                <a:prstClr val="black"/>
              </a:solidFill>
              <a:latin typeface="+mj-lt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de-DE" altLang="de-DE" sz="1800" dirty="0" smtClean="0"/>
              <a:t>Ø 0,55 / 0,70mm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altLang="de-DE" sz="1800" b="1" dirty="0" smtClean="0"/>
          </a:p>
          <a:p>
            <a:pPr>
              <a:buNone/>
            </a:pPr>
            <a:endParaRPr lang="de-DE" altLang="de-DE" sz="1800" dirty="0" smtClean="0"/>
          </a:p>
          <a:p>
            <a:pPr marL="0" indent="0">
              <a:buNone/>
            </a:pPr>
            <a:endParaRPr lang="de-DE" altLang="de-DE" sz="1800" dirty="0" smtClean="0"/>
          </a:p>
          <a:p>
            <a:endParaRPr lang="de-DE" altLang="de-DE" sz="1800" dirty="0" smtClean="0"/>
          </a:p>
          <a:p>
            <a:endParaRPr lang="de-DE" altLang="de-DE" sz="1800" dirty="0"/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  <a:t> </a:t>
            </a:r>
          </a:p>
          <a:p>
            <a:r>
              <a:rPr lang="de-DE" altLang="de-DE" sz="3200" dirty="0" smtClean="0">
                <a:latin typeface="+mj-lt"/>
              </a:rPr>
              <a:t>Sonderqualitäten</a:t>
            </a:r>
            <a:endParaRPr lang="de-DE" altLang="de-DE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457199" y="1600199"/>
            <a:ext cx="6624639" cy="5576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endParaRPr lang="de-DE" altLang="de-DE" sz="1800" b="1" dirty="0" smtClean="0"/>
          </a:p>
          <a:p>
            <a:endParaRPr lang="de-DE" altLang="de-DE" sz="1800" b="1" dirty="0"/>
          </a:p>
          <a:p>
            <a:r>
              <a:rPr lang="de-DE" altLang="de-DE" sz="1800" b="1" dirty="0" smtClean="0"/>
              <a:t>PET </a:t>
            </a:r>
            <a:r>
              <a:rPr lang="de-DE" altLang="de-DE" sz="1800" b="1" dirty="0" err="1" smtClean="0"/>
              <a:t>Metallumzwirnt</a:t>
            </a:r>
            <a:endParaRPr lang="de-DE" altLang="de-DE" sz="1800" b="1" dirty="0" smtClean="0"/>
          </a:p>
          <a:p>
            <a:endParaRPr lang="de-DE" altLang="de-DE" sz="18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altLang="de-DE" sz="1800" dirty="0" smtClean="0"/>
              <a:t>PET hydrolysestabilisiert Monofilament mit Edelstahllitze </a:t>
            </a:r>
            <a:r>
              <a:rPr lang="de-DE" altLang="de-DE" sz="1800" dirty="0" err="1" smtClean="0"/>
              <a:t>umzwirnt</a:t>
            </a:r>
            <a:r>
              <a:rPr lang="de-DE" altLang="de-DE" sz="1800" dirty="0" smtClean="0"/>
              <a:t> dadurch elektrisch leitfähig.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altLang="de-DE" sz="1800" dirty="0" smtClean="0"/>
          </a:p>
          <a:p>
            <a:pPr lvl="0" eaLnBrk="1" hangingPunct="1">
              <a:buFont typeface="Wingdings" pitchFamily="2" charset="2"/>
              <a:buChar char="Ø"/>
            </a:pPr>
            <a:r>
              <a:rPr lang="de-DE" altLang="de-DE" sz="18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Durch metallische Leitern im 1-2stelligem Ohm-Bereich um mehrere Potenzen niedriger als ableitfähiger Kunststoff</a:t>
            </a:r>
            <a:r>
              <a:rPr lang="de-DE" altLang="de-DE" sz="1800" dirty="0" smtClean="0">
                <a:solidFill>
                  <a:prstClr val="black"/>
                </a:solidFill>
                <a:latin typeface="Calibri"/>
                <a:ea typeface="+mn-ea"/>
              </a:rPr>
              <a:t>.</a:t>
            </a:r>
          </a:p>
          <a:p>
            <a:pPr marL="0" lvl="0" indent="0" eaLnBrk="1" hangingPunct="1">
              <a:buNone/>
            </a:pPr>
            <a:endParaRPr lang="de-DE" altLang="de-DE" sz="1800" dirty="0" smtClean="0">
              <a:solidFill>
                <a:prstClr val="black"/>
              </a:solidFill>
              <a:latin typeface="Calibri"/>
              <a:ea typeface="+mn-ea"/>
            </a:endParaRPr>
          </a:p>
          <a:p>
            <a:pPr marL="0" lvl="0" indent="0" eaLnBrk="1" hangingPunct="1">
              <a:buNone/>
            </a:pPr>
            <a:endParaRPr lang="de-DE" altLang="de-DE" sz="1800" dirty="0">
              <a:solidFill>
                <a:prstClr val="black"/>
              </a:solidFill>
              <a:latin typeface="Calibri"/>
              <a:ea typeface="+mn-ea"/>
            </a:endParaRPr>
          </a:p>
          <a:p>
            <a:pPr lvl="0" eaLnBrk="1" hangingPunct="1">
              <a:buNone/>
            </a:pPr>
            <a:endParaRPr lang="de-DE" altLang="de-DE" sz="1800" b="1" dirty="0">
              <a:solidFill>
                <a:prstClr val="black"/>
              </a:solidFill>
              <a:latin typeface="Calibri"/>
              <a:ea typeface="+mn-ea"/>
            </a:endParaRPr>
          </a:p>
          <a:p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en-GB" altLang="en-US" sz="1800" b="1" dirty="0">
              <a:latin typeface="+mn-lt"/>
            </a:endParaRPr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3200" dirty="0" smtClean="0">
                <a:solidFill>
                  <a:prstClr val="black"/>
                </a:solidFill>
                <a:latin typeface="Calibri"/>
              </a:rPr>
              <a:t> </a:t>
            </a:r>
          </a:p>
          <a:p>
            <a:pPr>
              <a:defRPr/>
            </a:pPr>
            <a:r>
              <a:rPr lang="de-DE" sz="3200" kern="0" dirty="0" smtClean="0">
                <a:solidFill>
                  <a:prstClr val="black"/>
                </a:solidFill>
                <a:latin typeface="Calibri"/>
              </a:rPr>
              <a:t>Chemische und physikalische </a:t>
            </a:r>
          </a:p>
          <a:p>
            <a:pPr>
              <a:defRPr/>
            </a:pPr>
            <a:r>
              <a:rPr lang="de-DE" sz="3200" kern="0" dirty="0" smtClean="0">
                <a:solidFill>
                  <a:prstClr val="black"/>
                </a:solidFill>
                <a:latin typeface="Calibri"/>
              </a:rPr>
              <a:t>Eigenschaften</a:t>
            </a:r>
            <a:endParaRPr lang="de-DE" sz="3200" kern="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877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271463" y="1985995"/>
            <a:ext cx="8872537" cy="3028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de-DE" altLang="de-DE" sz="1800" b="1" dirty="0" err="1" smtClean="0"/>
              <a:t>Metallumzwirnt</a:t>
            </a:r>
            <a:endParaRPr lang="de-DE" altLang="de-DE" sz="1800" b="1" dirty="0" smtClean="0"/>
          </a:p>
          <a:p>
            <a:pPr>
              <a:buFont typeface="Wingdings" panose="05000000000000000000" pitchFamily="2" charset="2"/>
              <a:buChar char="§"/>
            </a:pPr>
            <a:endParaRPr lang="de-DE" altLang="de-DE" sz="1800" b="1" dirty="0" smtClean="0"/>
          </a:p>
          <a:p>
            <a:pPr marL="0" lvl="0" indent="0">
              <a:buNone/>
            </a:pPr>
            <a:r>
              <a:rPr lang="de-DE" altLang="de-DE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Metallumzwirnte</a:t>
            </a:r>
            <a:r>
              <a:rPr lang="de-DE" altLang="de-DE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Spiralmonofilamente</a:t>
            </a:r>
          </a:p>
          <a:p>
            <a:pPr marL="0" lvl="0" indent="0">
              <a:buNone/>
            </a:pPr>
            <a:endParaRPr lang="de-DE" altLang="de-DE" sz="1800" dirty="0">
              <a:solidFill>
                <a:prstClr val="black"/>
              </a:solidFill>
              <a:latin typeface="+mj-lt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de-DE" altLang="de-DE" sz="1800" dirty="0" smtClean="0"/>
              <a:t>Ø 0,70mm</a:t>
            </a:r>
            <a:endParaRPr lang="de-DE" altLang="de-DE" sz="1800" b="1" dirty="0" smtClean="0"/>
          </a:p>
          <a:p>
            <a:pPr>
              <a:buNone/>
            </a:pPr>
            <a:endParaRPr lang="de-DE" altLang="de-DE" sz="1800" dirty="0" smtClean="0"/>
          </a:p>
          <a:p>
            <a:pPr marL="0" indent="0">
              <a:buNone/>
            </a:pPr>
            <a:endParaRPr lang="de-DE" altLang="de-DE" sz="1800" dirty="0" smtClean="0"/>
          </a:p>
          <a:p>
            <a:endParaRPr lang="de-DE" altLang="de-DE" sz="1800" dirty="0" smtClean="0"/>
          </a:p>
          <a:p>
            <a:endParaRPr lang="de-DE" altLang="de-DE" sz="1800" dirty="0"/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3200" dirty="0" smtClean="0">
                <a:solidFill>
                  <a:prstClr val="black"/>
                </a:solidFill>
                <a:latin typeface="Calibri"/>
              </a:rPr>
              <a:t> </a:t>
            </a:r>
          </a:p>
          <a:p>
            <a:r>
              <a:rPr lang="de-DE" altLang="de-DE" sz="3200" dirty="0" smtClean="0">
                <a:solidFill>
                  <a:prstClr val="black"/>
                </a:solidFill>
                <a:latin typeface="Calibri"/>
              </a:rPr>
              <a:t>Sonderqualitäten</a:t>
            </a:r>
            <a:endParaRPr lang="de-DE" altLang="de-DE" sz="3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2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457199" y="1600199"/>
            <a:ext cx="5725237" cy="4912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endParaRPr lang="de-DE" altLang="de-DE" sz="1800" b="1" dirty="0"/>
          </a:p>
          <a:p>
            <a:r>
              <a:rPr lang="de-DE" altLang="de-DE" sz="1800" b="1" dirty="0" smtClean="0"/>
              <a:t>Q - Material</a:t>
            </a:r>
          </a:p>
          <a:p>
            <a:endParaRPr lang="de-DE" altLang="de-DE" sz="1800" b="1" dirty="0" smtClean="0"/>
          </a:p>
          <a:p>
            <a:pPr marL="0" indent="0">
              <a:buNone/>
            </a:pPr>
            <a:endParaRPr lang="de-DE" altLang="de-DE" sz="1800" dirty="0" smtClean="0"/>
          </a:p>
          <a:p>
            <a:pPr lvl="0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>
                <a:solidFill>
                  <a:prstClr val="black"/>
                </a:solidFill>
                <a:latin typeface="Calibri"/>
                <a:ea typeface="+mn-ea"/>
              </a:rPr>
              <a:t>PET mit Silikonbeimischung</a:t>
            </a:r>
            <a:endParaRPr lang="de-DE" altLang="de-DE" sz="1800" dirty="0">
              <a:solidFill>
                <a:prstClr val="black"/>
              </a:solidFill>
              <a:latin typeface="Calibri"/>
              <a:ea typeface="+mn-ea"/>
            </a:endParaRPr>
          </a:p>
          <a:p>
            <a:pPr lvl="0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>
                <a:solidFill>
                  <a:prstClr val="black"/>
                </a:solidFill>
                <a:latin typeface="Calibri"/>
                <a:ea typeface="+mn-ea"/>
              </a:rPr>
              <a:t>Besonders Abriebfest durch hydrophile Substanzen</a:t>
            </a:r>
          </a:p>
          <a:p>
            <a:pPr lvl="0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>
                <a:solidFill>
                  <a:prstClr val="black"/>
                </a:solidFill>
                <a:latin typeface="Calibri"/>
                <a:ea typeface="+mn-ea"/>
              </a:rPr>
              <a:t>Sehr gut mit Hochdruck zu reinigen.</a:t>
            </a:r>
            <a:endParaRPr lang="de-DE" altLang="de-DE" sz="1800" dirty="0">
              <a:solidFill>
                <a:prstClr val="black"/>
              </a:solidFill>
              <a:latin typeface="Calibri"/>
              <a:ea typeface="+mn-ea"/>
            </a:endParaRPr>
          </a:p>
          <a:p>
            <a:pPr lvl="0" eaLnBrk="1" hangingPunct="1">
              <a:lnSpc>
                <a:spcPct val="150000"/>
              </a:lnSpc>
              <a:buNone/>
            </a:pPr>
            <a:endParaRPr lang="de-DE" altLang="de-DE" sz="1800" b="1" dirty="0">
              <a:solidFill>
                <a:prstClr val="black"/>
              </a:solidFill>
              <a:latin typeface="Calibri"/>
              <a:ea typeface="+mn-ea"/>
            </a:endParaRPr>
          </a:p>
          <a:p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en-GB" altLang="en-US" sz="1800" b="1" dirty="0">
              <a:latin typeface="+mn-lt"/>
            </a:endParaRPr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3200" dirty="0" smtClean="0">
                <a:solidFill>
                  <a:prstClr val="black"/>
                </a:solidFill>
                <a:latin typeface="Calibri"/>
              </a:rPr>
              <a:t> </a:t>
            </a:r>
          </a:p>
          <a:p>
            <a:pPr>
              <a:defRPr/>
            </a:pPr>
            <a:r>
              <a:rPr lang="de-DE" sz="3200" kern="0" dirty="0" smtClean="0">
                <a:solidFill>
                  <a:prstClr val="black"/>
                </a:solidFill>
                <a:latin typeface="Calibri"/>
              </a:rPr>
              <a:t>Chemische und physikalische </a:t>
            </a:r>
          </a:p>
          <a:p>
            <a:pPr>
              <a:defRPr/>
            </a:pPr>
            <a:r>
              <a:rPr lang="de-DE" sz="3200" kern="0" dirty="0" smtClean="0">
                <a:solidFill>
                  <a:prstClr val="black"/>
                </a:solidFill>
                <a:latin typeface="Calibri"/>
              </a:rPr>
              <a:t>Eigenschaften</a:t>
            </a:r>
            <a:endParaRPr lang="de-DE" sz="3200" kern="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480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457199" y="1600199"/>
            <a:ext cx="8686801" cy="402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/>
            <a:r>
              <a:rPr lang="de-DE" altLang="de-D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PET</a:t>
            </a:r>
          </a:p>
          <a:p>
            <a:pPr eaLnBrk="1" hangingPunct="1"/>
            <a:endParaRPr lang="de-DE" altLang="de-DE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de-DE" altLang="de-D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PPS</a:t>
            </a:r>
          </a:p>
          <a:p>
            <a:pPr eaLnBrk="1" hangingPunct="1"/>
            <a:endParaRPr lang="de-DE" altLang="de-DE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de-DE" altLang="de-D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PEEK</a:t>
            </a:r>
          </a:p>
          <a:p>
            <a:pPr eaLnBrk="1" hangingPunct="1"/>
            <a:endParaRPr lang="de-DE" altLang="de-DE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de-DE" altLang="de-D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</a:t>
            </a:r>
          </a:p>
          <a:p>
            <a:pPr marL="0" indent="0" eaLnBrk="1" hangingPunct="1">
              <a:buNone/>
            </a:pPr>
            <a:endParaRPr lang="de-DE" altLang="de-DE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de-DE" altLang="de-DE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Teflonummantelt</a:t>
            </a:r>
            <a:endParaRPr lang="de-DE" altLang="de-DE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de-DE" altLang="de-DE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de-DE" altLang="de-D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Sonder-Qualitäten</a:t>
            </a:r>
          </a:p>
          <a:p>
            <a:pPr eaLnBrk="1" hangingPunct="1">
              <a:buNone/>
            </a:pPr>
            <a:endParaRPr lang="en-GB" altLang="en-US" sz="1800" dirty="0">
              <a:latin typeface="+mn-lt"/>
            </a:endParaRPr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  <a:t> </a:t>
            </a:r>
          </a:p>
          <a:p>
            <a:pPr lvl="0">
              <a:defRPr/>
            </a:pPr>
            <a:r>
              <a:rPr lang="de-DE" sz="32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Spiralsieb - Materialien</a:t>
            </a:r>
            <a:endParaRPr lang="de-DE" sz="2400" dirty="0" smtClean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271463" y="1985995"/>
            <a:ext cx="8872537" cy="3028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de-DE" altLang="de-DE" sz="1800" b="1" dirty="0" smtClean="0"/>
              <a:t>Q-Material</a:t>
            </a:r>
          </a:p>
          <a:p>
            <a:pPr marL="0" lvl="0" indent="0">
              <a:buNone/>
            </a:pPr>
            <a:r>
              <a:rPr lang="de-DE" altLang="de-DE" sz="1800" b="1" dirty="0" smtClean="0">
                <a:latin typeface="+mj-lt"/>
              </a:rPr>
              <a:t>	</a:t>
            </a:r>
          </a:p>
          <a:p>
            <a:pPr marL="0" lvl="0" indent="0">
              <a:buNone/>
            </a:pPr>
            <a:r>
              <a:rPr lang="de-DE" altLang="de-DE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Q-Material </a:t>
            </a:r>
            <a:r>
              <a:rPr lang="de-DE" altLang="de-DE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Spiralmonofilamente</a:t>
            </a:r>
          </a:p>
          <a:p>
            <a:pPr marL="0" lvl="0" indent="0">
              <a:buNone/>
            </a:pPr>
            <a:endParaRPr lang="de-DE" altLang="de-DE" sz="1800" dirty="0">
              <a:solidFill>
                <a:prstClr val="black"/>
              </a:solidFill>
              <a:latin typeface="+mj-lt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de-DE" altLang="de-DE" sz="1800" dirty="0" smtClean="0"/>
              <a:t>Ø 0,60 / 0,70 / 0,80 / 0,90 / 1,0 / 1,05 / 1,2mm</a:t>
            </a:r>
            <a:endParaRPr lang="de-DE" altLang="de-DE" sz="1800" b="1" dirty="0" smtClean="0"/>
          </a:p>
          <a:p>
            <a:pPr>
              <a:buNone/>
            </a:pPr>
            <a:endParaRPr lang="de-DE" altLang="de-DE" sz="1800" dirty="0" smtClean="0"/>
          </a:p>
          <a:p>
            <a:pPr marL="0" indent="0">
              <a:buNone/>
            </a:pPr>
            <a:endParaRPr lang="de-DE" altLang="de-DE" sz="1800" dirty="0" smtClean="0"/>
          </a:p>
          <a:p>
            <a:endParaRPr lang="de-DE" altLang="de-DE" sz="1800" dirty="0" smtClean="0"/>
          </a:p>
          <a:p>
            <a:endParaRPr lang="de-DE" altLang="de-DE" sz="1800" dirty="0"/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428771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3200" dirty="0" smtClean="0">
                <a:solidFill>
                  <a:prstClr val="black"/>
                </a:solidFill>
                <a:latin typeface="Calibri"/>
              </a:rPr>
              <a:t> </a:t>
            </a:r>
          </a:p>
          <a:p>
            <a:r>
              <a:rPr lang="de-DE" altLang="de-DE" sz="3200" dirty="0" smtClean="0">
                <a:solidFill>
                  <a:prstClr val="black"/>
                </a:solidFill>
                <a:latin typeface="Calibri"/>
              </a:rPr>
              <a:t>Sonderqualitäten</a:t>
            </a:r>
            <a:endParaRPr lang="de-DE" altLang="de-DE" sz="3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210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457199" y="1600199"/>
            <a:ext cx="8686801" cy="51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>
              <a:buNone/>
            </a:pPr>
            <a:r>
              <a:rPr lang="de-DE" altLang="de-DE" sz="1800" b="1" dirty="0" smtClean="0"/>
              <a:t>PET - Standard Polyester</a:t>
            </a:r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Hohe Bruchfestigkeit und Formbeständigkeit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Geringe Wasseraufnahme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Hohe Steifigkeit und Festigkeit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Hohe Abriebbeständigkeit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Bis 150°C Trockenhitze gut beständig</a:t>
            </a:r>
          </a:p>
          <a:p>
            <a:pPr eaLnBrk="1" hangingPunct="1">
              <a:lnSpc>
                <a:spcPct val="150000"/>
              </a:lnSpc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en-GB" altLang="en-US" sz="1800" b="1" dirty="0">
              <a:latin typeface="+mn-lt"/>
            </a:endParaRPr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  <a:t> </a:t>
            </a:r>
          </a:p>
          <a:p>
            <a:pPr>
              <a:defRPr/>
            </a:pPr>
            <a:r>
              <a:rPr lang="de-DE" sz="3200" kern="0" dirty="0" smtClean="0">
                <a:latin typeface="+mj-lt"/>
              </a:rPr>
              <a:t>Chemische und physikalische </a:t>
            </a:r>
          </a:p>
          <a:p>
            <a:pPr>
              <a:defRPr/>
            </a:pPr>
            <a:r>
              <a:rPr lang="de-DE" sz="3200" kern="0" dirty="0" smtClean="0">
                <a:latin typeface="+mj-lt"/>
              </a:rPr>
              <a:t>Eigenschaften</a:t>
            </a:r>
            <a:endParaRPr lang="de-DE" sz="3200" kern="0" dirty="0">
              <a:latin typeface="+mj-lt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/>
          <a:srcRect l="20535" t="4762" r="64285" b="80159"/>
          <a:stretch>
            <a:fillRect/>
          </a:stretch>
        </p:blipFill>
        <p:spPr bwMode="auto">
          <a:xfrm>
            <a:off x="5500048" y="2064231"/>
            <a:ext cx="3186752" cy="2051706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/>
              <a:pPr>
                <a:defRPr/>
              </a:pPr>
              <a:t>4</a:t>
            </a:fld>
            <a:endParaRPr lang="de-DE" dirty="0"/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457199" y="1600199"/>
            <a:ext cx="8686801" cy="4773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de-DE" altLang="de-DE" sz="1800" b="1" dirty="0" smtClean="0"/>
              <a:t>PET</a:t>
            </a:r>
            <a:r>
              <a:rPr lang="de-DE" altLang="de-DE" sz="1800" dirty="0" smtClean="0"/>
              <a:t>  	&gt;&gt;&gt; Standard</a:t>
            </a:r>
          </a:p>
          <a:p>
            <a:pPr>
              <a:lnSpc>
                <a:spcPct val="150000"/>
              </a:lnSpc>
              <a:buNone/>
            </a:pPr>
            <a:r>
              <a:rPr lang="de-DE" altLang="de-DE" sz="1800" dirty="0" smtClean="0"/>
              <a:t>         		&gt;&gt;&gt; HS - höher </a:t>
            </a:r>
            <a:r>
              <a:rPr lang="de-DE" altLang="de-DE" sz="1800" dirty="0" err="1" smtClean="0"/>
              <a:t>Hydrolysebeständig</a:t>
            </a:r>
            <a:endParaRPr lang="de-DE" altLang="de-DE" sz="1800" dirty="0" smtClean="0"/>
          </a:p>
          <a:p>
            <a:pPr>
              <a:lnSpc>
                <a:spcPct val="150000"/>
              </a:lnSpc>
              <a:buNone/>
            </a:pPr>
            <a:r>
              <a:rPr lang="de-DE" altLang="de-DE" sz="1800" dirty="0" smtClean="0"/>
              <a:t>			&gt;&gt;&gt; Lebensmittel 		</a:t>
            </a:r>
          </a:p>
          <a:p>
            <a:pPr>
              <a:buNone/>
            </a:pPr>
            <a:endParaRPr lang="de-DE" altLang="de-DE" sz="1800" dirty="0" smtClean="0"/>
          </a:p>
          <a:p>
            <a:endParaRPr lang="de-DE" altLang="de-DE" sz="1800" dirty="0" smtClean="0"/>
          </a:p>
          <a:p>
            <a:pPr lvl="0" eaLnBrk="1" hangingPunct="1">
              <a:buNone/>
            </a:pPr>
            <a:r>
              <a:rPr lang="de-DE" altLang="de-DE" sz="1800" b="1" dirty="0">
                <a:solidFill>
                  <a:prstClr val="black"/>
                </a:solidFill>
                <a:latin typeface="Calibri"/>
                <a:ea typeface="+mn-ea"/>
              </a:rPr>
              <a:t>PET </a:t>
            </a:r>
            <a:r>
              <a:rPr lang="de-DE" altLang="de-DE" sz="1800" b="1" dirty="0" smtClean="0">
                <a:solidFill>
                  <a:prstClr val="black"/>
                </a:solidFill>
                <a:latin typeface="Calibri"/>
                <a:ea typeface="+mn-ea"/>
              </a:rPr>
              <a:t>Spiralmonofilamente</a:t>
            </a:r>
            <a:endParaRPr lang="de-DE" altLang="de-DE" sz="1800" dirty="0">
              <a:solidFill>
                <a:prstClr val="black"/>
              </a:solidFill>
              <a:latin typeface="Calibri"/>
              <a:ea typeface="+mn-ea"/>
            </a:endParaRPr>
          </a:p>
          <a:p>
            <a:pPr lvl="0" eaLnBrk="1" hangingPunct="1"/>
            <a:endParaRPr lang="de-DE" altLang="de-DE" sz="1800" dirty="0">
              <a:solidFill>
                <a:prstClr val="black"/>
              </a:solidFill>
              <a:latin typeface="Calibri"/>
              <a:ea typeface="+mn-ea"/>
            </a:endParaRPr>
          </a:p>
          <a:p>
            <a:pPr lvl="0" eaLnBrk="1" hangingPunct="1"/>
            <a:r>
              <a:rPr lang="de-DE" altLang="de-DE" sz="1800" dirty="0" smtClean="0">
                <a:solidFill>
                  <a:prstClr val="black"/>
                </a:solidFill>
                <a:latin typeface="Calibri"/>
                <a:ea typeface="+mn-ea"/>
              </a:rPr>
              <a:t>Flach</a:t>
            </a:r>
          </a:p>
          <a:p>
            <a:pPr lvl="0" eaLnBrk="1" hangingPunct="1">
              <a:buNone/>
            </a:pPr>
            <a:r>
              <a:rPr lang="de-DE" altLang="de-DE" sz="1800" dirty="0">
                <a:solidFill>
                  <a:prstClr val="black"/>
                </a:solidFill>
                <a:latin typeface="Calibri"/>
                <a:ea typeface="+mn-ea"/>
              </a:rPr>
              <a:t>	      0,35x0,70 / 0,38x0,58 / 0,43x0,70 / </a:t>
            </a:r>
            <a:r>
              <a:rPr lang="de-DE" altLang="de-DE" sz="1800" dirty="0" smtClean="0">
                <a:solidFill>
                  <a:prstClr val="black"/>
                </a:solidFill>
                <a:latin typeface="Calibri"/>
                <a:ea typeface="+mn-ea"/>
              </a:rPr>
              <a:t>0,52x0,88 mm</a:t>
            </a:r>
          </a:p>
          <a:p>
            <a:pPr lvl="0" eaLnBrk="1" hangingPunct="1">
              <a:buNone/>
            </a:pPr>
            <a:endParaRPr lang="de-DE" altLang="de-DE" sz="1800" dirty="0">
              <a:solidFill>
                <a:prstClr val="black"/>
              </a:solidFill>
              <a:latin typeface="Calibri"/>
              <a:ea typeface="+mn-ea"/>
            </a:endParaRPr>
          </a:p>
          <a:p>
            <a:pPr eaLnBrk="1" hangingPunct="1"/>
            <a:r>
              <a:rPr lang="de-DE" altLang="de-DE" sz="1800" dirty="0" smtClean="0">
                <a:solidFill>
                  <a:prstClr val="black"/>
                </a:solidFill>
                <a:latin typeface="Calibri"/>
              </a:rPr>
              <a:t>Rund</a:t>
            </a:r>
            <a:endParaRPr lang="de-DE" altLang="de-DE" sz="1800" dirty="0">
              <a:solidFill>
                <a:prstClr val="black"/>
              </a:solidFill>
              <a:latin typeface="Calibri"/>
            </a:endParaRPr>
          </a:p>
          <a:p>
            <a:pPr lvl="0" eaLnBrk="1" hangingPunct="1">
              <a:buNone/>
            </a:pPr>
            <a:r>
              <a:rPr lang="de-DE" altLang="de-DE" sz="1800" dirty="0">
                <a:solidFill>
                  <a:prstClr val="black"/>
                </a:solidFill>
                <a:latin typeface="Calibri"/>
              </a:rPr>
              <a:t>	Ø 0,40 / 0,55 / 0,60 / 0,70 / 0,80 / 0,90 / 1,00 / 1,05 / 1,20 / 2,00 mm</a:t>
            </a:r>
          </a:p>
          <a:p>
            <a:endParaRPr lang="de-DE" altLang="de-DE" sz="1800" dirty="0"/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  <a:t> </a:t>
            </a:r>
          </a:p>
          <a:p>
            <a:r>
              <a:rPr lang="de-DE" altLang="de-DE" sz="3200" dirty="0" smtClean="0">
                <a:latin typeface="+mj-lt"/>
              </a:rPr>
              <a:t>Verarbeitung </a:t>
            </a:r>
          </a:p>
          <a:p>
            <a:r>
              <a:rPr lang="de-DE" altLang="de-DE" sz="3200" dirty="0" smtClean="0">
                <a:latin typeface="+mj-lt"/>
              </a:rPr>
              <a:t>PET Materialgüte</a:t>
            </a:r>
            <a:endParaRPr lang="de-DE" altLang="de-DE" sz="3200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78" y="4735157"/>
            <a:ext cx="24447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847786"/>
            <a:ext cx="4032914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>
              <a:buNone/>
            </a:pPr>
            <a:r>
              <a:rPr lang="de-DE" altLang="de-DE" sz="1800" b="1" dirty="0" smtClean="0"/>
              <a:t>PPS - Hochtemperaturkunststoff</a:t>
            </a:r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Hohe Dimensionsstabilität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Geringe Wasseraufnahme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Dauereinsatz je nach Belastung bis 190°C möglich</a:t>
            </a:r>
          </a:p>
          <a:p>
            <a:pPr eaLnBrk="1" hangingPunct="1">
              <a:buNone/>
            </a:pPr>
            <a:endParaRPr lang="de-DE" altLang="de-DE" sz="1800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en-GB" altLang="en-US" sz="1800" b="1" dirty="0">
              <a:latin typeface="+mn-lt"/>
            </a:endParaRPr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  <a:t> </a:t>
            </a:r>
          </a:p>
          <a:p>
            <a:pPr>
              <a:defRPr/>
            </a:pPr>
            <a:r>
              <a:rPr lang="de-DE" sz="3200" kern="0" dirty="0" smtClean="0">
                <a:latin typeface="+mj-lt"/>
              </a:rPr>
              <a:t>Chemische und physikalische </a:t>
            </a:r>
          </a:p>
          <a:p>
            <a:pPr>
              <a:defRPr/>
            </a:pPr>
            <a:r>
              <a:rPr lang="de-DE" sz="3200" kern="0" dirty="0" smtClean="0">
                <a:latin typeface="+mj-lt"/>
              </a:rPr>
              <a:t>Eigenschaften</a:t>
            </a:r>
            <a:endParaRPr lang="de-DE" sz="3200" kern="0" dirty="0">
              <a:latin typeface="+mj-lt"/>
            </a:endParaRP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4"/>
          <a:srcRect l="20535" t="19365" r="64285" b="65874"/>
          <a:stretch>
            <a:fillRect/>
          </a:stretch>
        </p:blipFill>
        <p:spPr bwMode="auto">
          <a:xfrm>
            <a:off x="5240740" y="2093853"/>
            <a:ext cx="3446059" cy="2060189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457199" y="1600199"/>
            <a:ext cx="8686801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>
              <a:buNone/>
            </a:pPr>
            <a:endParaRPr lang="de-DE" altLang="de-DE" sz="1800" dirty="0" smtClean="0"/>
          </a:p>
          <a:p>
            <a:endParaRPr lang="de-DE" altLang="de-DE" sz="1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de-DE" altLang="de-DE" sz="1800" b="1" dirty="0" smtClean="0"/>
              <a:t>PPS</a:t>
            </a:r>
            <a:r>
              <a:rPr lang="de-DE" altLang="de-DE" sz="1800" dirty="0" smtClean="0"/>
              <a:t>  	&gt;&gt;&gt; Standard		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altLang="de-DE" sz="1800" dirty="0" smtClean="0"/>
              <a:t>         		&gt;&gt;&gt; Lebensmittel </a:t>
            </a:r>
          </a:p>
          <a:p>
            <a:pPr marL="0" indent="0">
              <a:buNone/>
            </a:pPr>
            <a:endParaRPr lang="de-DE" altLang="de-DE" sz="1800" dirty="0" smtClean="0"/>
          </a:p>
          <a:p>
            <a:pPr marL="0" indent="0">
              <a:buNone/>
            </a:pPr>
            <a:endParaRPr lang="de-DE" altLang="de-DE" sz="1800" dirty="0" smtClean="0"/>
          </a:p>
          <a:p>
            <a:pPr lvl="0" eaLnBrk="1" hangingPunct="1">
              <a:buNone/>
            </a:pPr>
            <a:r>
              <a:rPr lang="de-DE" altLang="de-DE" sz="1800" b="1" dirty="0" smtClean="0">
                <a:solidFill>
                  <a:prstClr val="black"/>
                </a:solidFill>
                <a:latin typeface="Calibri"/>
                <a:ea typeface="+mn-ea"/>
              </a:rPr>
              <a:t>PPS </a:t>
            </a:r>
            <a:r>
              <a:rPr lang="de-DE" altLang="de-DE" sz="1800" b="1" dirty="0">
                <a:solidFill>
                  <a:prstClr val="black"/>
                </a:solidFill>
                <a:latin typeface="Calibri"/>
                <a:ea typeface="+mn-ea"/>
              </a:rPr>
              <a:t>Spiralmonofilamente</a:t>
            </a:r>
            <a:endParaRPr lang="de-DE" altLang="de-DE" sz="1800" dirty="0">
              <a:solidFill>
                <a:prstClr val="black"/>
              </a:solidFill>
              <a:latin typeface="Calibri"/>
              <a:ea typeface="+mn-ea"/>
            </a:endParaRPr>
          </a:p>
          <a:p>
            <a:pPr marL="0" indent="0">
              <a:buNone/>
            </a:pPr>
            <a:endParaRPr lang="de-DE" altLang="de-DE" sz="1800" dirty="0" smtClean="0"/>
          </a:p>
          <a:p>
            <a:r>
              <a:rPr lang="de-DE" altLang="de-DE" sz="1800" dirty="0"/>
              <a:t>Ø 0,60 / 0,70 / </a:t>
            </a:r>
            <a:r>
              <a:rPr lang="de-DE" altLang="de-DE" sz="1800" dirty="0" smtClean="0"/>
              <a:t>0,90 / 1,00mm</a:t>
            </a:r>
            <a:endParaRPr lang="de-DE" altLang="de-DE" sz="1800" dirty="0"/>
          </a:p>
          <a:p>
            <a:endParaRPr lang="de-DE" altLang="de-DE" sz="1800" dirty="0" smtClean="0"/>
          </a:p>
          <a:p>
            <a:endParaRPr lang="de-DE" altLang="de-DE" sz="1800" dirty="0"/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3200" dirty="0" smtClean="0">
                <a:solidFill>
                  <a:prstClr val="black"/>
                </a:solidFill>
                <a:latin typeface="Calibri"/>
              </a:rPr>
              <a:t> </a:t>
            </a:r>
          </a:p>
          <a:p>
            <a:r>
              <a:rPr lang="de-DE" altLang="de-DE" sz="3200" dirty="0" smtClean="0">
                <a:solidFill>
                  <a:prstClr val="black"/>
                </a:solidFill>
                <a:latin typeface="Calibri"/>
              </a:rPr>
              <a:t>Verarbeitung </a:t>
            </a:r>
          </a:p>
          <a:p>
            <a:r>
              <a:rPr lang="de-DE" altLang="de-DE" sz="3200" dirty="0" smtClean="0">
                <a:solidFill>
                  <a:prstClr val="black"/>
                </a:solidFill>
                <a:latin typeface="Calibri"/>
              </a:rPr>
              <a:t>PPS  Materialgüte</a:t>
            </a:r>
            <a:endParaRPr lang="de-DE" altLang="de-DE" sz="3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621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457199" y="1777623"/>
            <a:ext cx="5206621" cy="460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>
              <a:buNone/>
            </a:pPr>
            <a:r>
              <a:rPr lang="de-DE" altLang="de-DE" sz="1800" b="1" dirty="0" smtClean="0"/>
              <a:t>PEEK - Hochtemperaturkunststoff</a:t>
            </a:r>
          </a:p>
          <a:p>
            <a:pPr eaLnBrk="1" hangingPunct="1">
              <a:buNone/>
            </a:pPr>
            <a:endParaRPr lang="de-DE" altLang="de-DE" sz="1800" b="1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Beständig gegen organische und anorganische Chemikalien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sehr hohe </a:t>
            </a:r>
            <a:r>
              <a:rPr lang="de-DE" altLang="de-DE" sz="1800" dirty="0" err="1" smtClean="0"/>
              <a:t>Hydrolysebeständigkeit</a:t>
            </a:r>
            <a:r>
              <a:rPr lang="de-DE" altLang="de-DE" sz="1800" dirty="0" smtClean="0"/>
              <a:t> bei extremen Temperaturen (bis 250°C)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Sehr hohe Dauertemperaturbeständigkeit</a:t>
            </a:r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en-GB" altLang="en-US" sz="1800" b="1" dirty="0">
              <a:latin typeface="+mn-lt"/>
            </a:endParaRPr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  <a:t> </a:t>
            </a:r>
          </a:p>
          <a:p>
            <a:pPr>
              <a:defRPr/>
            </a:pPr>
            <a:r>
              <a:rPr lang="de-DE" sz="3200" kern="0" dirty="0" smtClean="0">
                <a:latin typeface="+mj-lt"/>
              </a:rPr>
              <a:t>Chemische und physikalische </a:t>
            </a:r>
          </a:p>
          <a:p>
            <a:pPr>
              <a:defRPr/>
            </a:pPr>
            <a:r>
              <a:rPr lang="de-DE" sz="3200" kern="0" dirty="0" smtClean="0">
                <a:latin typeface="+mj-lt"/>
              </a:rPr>
              <a:t>Eigenschaften</a:t>
            </a:r>
            <a:endParaRPr lang="de-DE" sz="3200" kern="0" dirty="0">
              <a:latin typeface="+mj-lt"/>
            </a:endParaRP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4"/>
          <a:srcRect l="20535" t="34032" r="64285" b="51111"/>
          <a:stretch>
            <a:fillRect/>
          </a:stretch>
        </p:blipFill>
        <p:spPr bwMode="auto">
          <a:xfrm>
            <a:off x="5322628" y="2033516"/>
            <a:ext cx="3364172" cy="2013367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457199" y="1600199"/>
            <a:ext cx="8686801" cy="4690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marL="0" indent="0">
              <a:buNone/>
            </a:pPr>
            <a:endParaRPr lang="de-DE" altLang="de-DE" sz="1800" dirty="0" smtClean="0"/>
          </a:p>
          <a:p>
            <a:pPr>
              <a:buNone/>
            </a:pPr>
            <a:r>
              <a:rPr lang="de-DE" altLang="de-DE" sz="1800" dirty="0" smtClean="0"/>
              <a:t>         	</a:t>
            </a:r>
          </a:p>
          <a:p>
            <a:endParaRPr lang="de-DE" altLang="de-DE" sz="1800" dirty="0" smtClean="0"/>
          </a:p>
          <a:p>
            <a:pPr lvl="0" eaLnBrk="1" hangingPunct="1">
              <a:buNone/>
            </a:pPr>
            <a:r>
              <a:rPr lang="de-DE" altLang="de-DE" sz="1800" b="1" dirty="0" smtClean="0"/>
              <a:t>PEEK    </a:t>
            </a:r>
            <a:r>
              <a:rPr lang="de-DE" altLang="de-DE" sz="1800" dirty="0" smtClean="0">
                <a:solidFill>
                  <a:prstClr val="black"/>
                </a:solidFill>
                <a:latin typeface="Calibri"/>
                <a:ea typeface="+mn-ea"/>
              </a:rPr>
              <a:t>&gt;&gt;&gt; sehr hohe </a:t>
            </a:r>
            <a:r>
              <a:rPr lang="de-DE" altLang="de-DE" sz="1800" dirty="0" err="1" smtClean="0">
                <a:solidFill>
                  <a:prstClr val="black"/>
                </a:solidFill>
                <a:latin typeface="Calibri"/>
                <a:ea typeface="+mn-ea"/>
              </a:rPr>
              <a:t>Hydrolysebeständig</a:t>
            </a:r>
            <a:r>
              <a:rPr lang="de-DE" altLang="de-DE" sz="1800" dirty="0" smtClean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endParaRPr lang="de-DE" altLang="de-DE" sz="1800" b="1" dirty="0" smtClean="0"/>
          </a:p>
          <a:p>
            <a:pPr lvl="0" eaLnBrk="1" hangingPunct="1">
              <a:buNone/>
            </a:pPr>
            <a:endParaRPr lang="de-DE" altLang="de-DE" sz="1800" b="1" dirty="0" smtClean="0"/>
          </a:p>
          <a:p>
            <a:pPr lvl="0" eaLnBrk="1" hangingPunct="1">
              <a:buNone/>
            </a:pPr>
            <a:r>
              <a:rPr lang="de-DE" altLang="de-DE" sz="1800" b="1" dirty="0" smtClean="0">
                <a:solidFill>
                  <a:prstClr val="black"/>
                </a:solidFill>
                <a:latin typeface="Calibri"/>
                <a:ea typeface="+mn-ea"/>
              </a:rPr>
              <a:t>PEEK Spiralmonofilamente</a:t>
            </a:r>
            <a:endParaRPr lang="de-DE" altLang="de-DE" sz="1800" dirty="0">
              <a:solidFill>
                <a:prstClr val="black"/>
              </a:solidFill>
              <a:latin typeface="Calibri"/>
              <a:ea typeface="+mn-ea"/>
            </a:endParaRPr>
          </a:p>
          <a:p>
            <a:pPr marL="0" indent="0">
              <a:buNone/>
            </a:pPr>
            <a:r>
              <a:rPr lang="de-DE" altLang="de-DE" sz="1800" b="1" dirty="0" smtClean="0"/>
              <a:t>				</a:t>
            </a:r>
          </a:p>
          <a:p>
            <a:pPr>
              <a:buFont typeface="Wingdings" pitchFamily="2" charset="2"/>
              <a:buChar char="§"/>
            </a:pPr>
            <a:r>
              <a:rPr lang="de-DE" altLang="de-DE" sz="1800" dirty="0" smtClean="0"/>
              <a:t>Ø 0,60 / 0,70 / 0,90mm</a:t>
            </a:r>
          </a:p>
          <a:p>
            <a:pPr>
              <a:buFont typeface="Wingdings" pitchFamily="2" charset="2"/>
              <a:buChar char="§"/>
            </a:pPr>
            <a:endParaRPr lang="de-DE" altLang="de-DE" sz="1800" b="1" dirty="0" smtClean="0"/>
          </a:p>
          <a:p>
            <a:pPr>
              <a:buFont typeface="Wingdings" pitchFamily="2" charset="2"/>
              <a:buChar char="§"/>
            </a:pPr>
            <a:endParaRPr lang="de-DE" altLang="de-DE" sz="1800" b="1" dirty="0" smtClean="0"/>
          </a:p>
          <a:p>
            <a:pPr marL="0" indent="0">
              <a:buNone/>
            </a:pPr>
            <a:endParaRPr lang="de-DE" altLang="de-DE" sz="1800" dirty="0" smtClean="0"/>
          </a:p>
          <a:p>
            <a:endParaRPr lang="de-DE" altLang="de-DE" sz="1800" dirty="0" smtClean="0"/>
          </a:p>
          <a:p>
            <a:endParaRPr lang="de-DE" altLang="de-DE" sz="1800" dirty="0" smtClean="0"/>
          </a:p>
          <a:p>
            <a:endParaRPr lang="de-DE" altLang="de-DE" sz="1800" dirty="0"/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3200" dirty="0" smtClean="0">
                <a:solidFill>
                  <a:prstClr val="black"/>
                </a:solidFill>
                <a:latin typeface="Calibri"/>
              </a:rPr>
              <a:t> </a:t>
            </a:r>
          </a:p>
          <a:p>
            <a:r>
              <a:rPr lang="de-DE" altLang="de-DE" sz="3200" dirty="0" smtClean="0">
                <a:solidFill>
                  <a:prstClr val="black"/>
                </a:solidFill>
                <a:latin typeface="Calibri"/>
              </a:rPr>
              <a:t>Verarbeitung </a:t>
            </a:r>
          </a:p>
          <a:p>
            <a:r>
              <a:rPr lang="de-DE" altLang="de-DE" sz="3200" dirty="0" smtClean="0">
                <a:solidFill>
                  <a:prstClr val="black"/>
                </a:solidFill>
                <a:latin typeface="Calibri"/>
              </a:rPr>
              <a:t>PEEK Materialgüte</a:t>
            </a:r>
            <a:endParaRPr lang="de-DE" altLang="de-DE" sz="3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54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/>
        </p:nvCxnSpPr>
        <p:spPr>
          <a:xfrm>
            <a:off x="0" y="6357958"/>
            <a:ext cx="9144000" cy="0"/>
          </a:xfrm>
          <a:prstGeom prst="line">
            <a:avLst/>
          </a:prstGeom>
          <a:ln w="381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Grafik 4" descr="logo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214290"/>
            <a:ext cx="31432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3E929-57DC-499E-BAF6-963B5F294E10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  <p:sp>
        <p:nvSpPr>
          <p:cNvPr id="8" name="Textfeld 5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818567"/>
            <a:ext cx="4032914" cy="410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37931725" indent="-37474525"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eaLnBrk="0" hangingPunct="0"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>
              <a:buNone/>
            </a:pPr>
            <a:r>
              <a:rPr lang="de-DE" altLang="de-DE" sz="1800" b="1" dirty="0" smtClean="0"/>
              <a:t>PA - Polyamid</a:t>
            </a:r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Beständig im alkalischen Medium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Sehr abriebbeständig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de-DE" altLang="de-DE" sz="1800" dirty="0" smtClean="0"/>
              <a:t>Sehr zäh</a:t>
            </a:r>
          </a:p>
          <a:p>
            <a:pPr eaLnBrk="1" hangingPunct="1">
              <a:buNone/>
            </a:pPr>
            <a:endParaRPr lang="de-DE" altLang="de-DE" sz="1800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de-DE" altLang="de-DE" sz="1800" b="1" dirty="0" smtClean="0"/>
          </a:p>
          <a:p>
            <a:pPr eaLnBrk="1" hangingPunct="1">
              <a:buNone/>
            </a:pPr>
            <a:endParaRPr lang="en-GB" altLang="en-US" sz="1800" b="1" dirty="0">
              <a:latin typeface="+mn-lt"/>
            </a:endParaRPr>
          </a:p>
        </p:txBody>
      </p:sp>
      <p:cxnSp>
        <p:nvCxnSpPr>
          <p:cNvPr id="7" name="Gerade Verbindung 6"/>
          <p:cNvCxnSpPr/>
          <p:nvPr/>
        </p:nvCxnSpPr>
        <p:spPr>
          <a:xfrm>
            <a:off x="2475" y="1395433"/>
            <a:ext cx="9144000" cy="0"/>
          </a:xfrm>
          <a:prstGeom prst="line">
            <a:avLst/>
          </a:prstGeom>
          <a:ln w="12700">
            <a:solidFill>
              <a:srgbClr val="00B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 bwMode="auto">
          <a:xfrm>
            <a:off x="457200" y="97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  <a:t> </a:t>
            </a:r>
          </a:p>
          <a:p>
            <a:pPr>
              <a:defRPr/>
            </a:pPr>
            <a:r>
              <a:rPr lang="de-DE" sz="3200" kern="0" dirty="0" smtClean="0">
                <a:latin typeface="+mj-lt"/>
              </a:rPr>
              <a:t>Chemische und physikalische </a:t>
            </a:r>
          </a:p>
          <a:p>
            <a:pPr>
              <a:defRPr/>
            </a:pPr>
            <a:r>
              <a:rPr lang="de-DE" sz="3200" kern="0" dirty="0" smtClean="0">
                <a:latin typeface="+mj-lt"/>
              </a:rPr>
              <a:t>Eigenschaften</a:t>
            </a:r>
            <a:endParaRPr lang="de-DE" sz="3200" kern="0" dirty="0">
              <a:latin typeface="+mj-lt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/>
          <a:srcRect l="20337" t="49365" r="64384" b="35715"/>
          <a:stretch>
            <a:fillRect/>
          </a:stretch>
        </p:blipFill>
        <p:spPr bwMode="auto">
          <a:xfrm>
            <a:off x="5186149" y="2043975"/>
            <a:ext cx="3500651" cy="2071964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iralsiebe von WSF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Spiralsiebe von WSF</Template>
  <TotalTime>0</TotalTime>
  <Words>329</Words>
  <Application>Microsoft Office PowerPoint</Application>
  <PresentationFormat>Bildschirmpräsentation (4:3)</PresentationFormat>
  <Paragraphs>276</Paragraphs>
  <Slides>20</Slides>
  <Notes>20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1" baseType="lpstr">
      <vt:lpstr>Spiralsiebe von WSF</vt:lpstr>
      <vt:lpstr>WSF Spiralsieblösungen   Materialeigenschaften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Spiralsiebe von WSF / Bedea  solution in spirals</dc:title>
  <dc:creator>Jürgen Jordan</dc:creator>
  <cp:lastModifiedBy>Doris Brühl</cp:lastModifiedBy>
  <cp:revision>211</cp:revision>
  <cp:lastPrinted>2016-08-12T14:11:12Z</cp:lastPrinted>
  <dcterms:created xsi:type="dcterms:W3CDTF">2016-05-10T06:50:05Z</dcterms:created>
  <dcterms:modified xsi:type="dcterms:W3CDTF">2016-09-30T07:29:20Z</dcterms:modified>
</cp:coreProperties>
</file>